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76" r:id="rId4"/>
  </p:sldMasterIdLst>
  <p:notesMasterIdLst>
    <p:notesMasterId r:id="rId16"/>
  </p:notesMasterIdLst>
  <p:handoutMasterIdLst>
    <p:handoutMasterId r:id="rId17"/>
  </p:handoutMasterIdLst>
  <p:sldIdLst>
    <p:sldId id="1604" r:id="rId5"/>
    <p:sldId id="1598" r:id="rId6"/>
    <p:sldId id="1595" r:id="rId7"/>
    <p:sldId id="1673" r:id="rId8"/>
    <p:sldId id="1674" r:id="rId9"/>
    <p:sldId id="1675" r:id="rId10"/>
    <p:sldId id="1672" r:id="rId11"/>
    <p:sldId id="1676" r:id="rId12"/>
    <p:sldId id="1607" r:id="rId13"/>
    <p:sldId id="1585" r:id="rId14"/>
    <p:sldId id="1577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EE0AD065-A68F-4529-98D7-CA5147F42085}">
          <p14:sldIdLst>
            <p14:sldId id="1604"/>
          </p14:sldIdLst>
        </p14:section>
        <p14:section name="Messaging Extensions" id="{8885D012-4DC2-4011-9D7B-D7E7C4F52CA5}">
          <p14:sldIdLst>
            <p14:sldId id="1598"/>
            <p14:sldId id="1595"/>
            <p14:sldId id="1673"/>
            <p14:sldId id="1674"/>
            <p14:sldId id="1675"/>
            <p14:sldId id="1672"/>
            <p14:sldId id="1676"/>
          </p14:sldIdLst>
        </p14:section>
        <p14:section name="Summary" id="{6333EB41-E776-48D8-BADF-9940AAE0BE2E}">
          <p14:sldIdLst>
            <p14:sldId id="1607"/>
            <p14:sldId id="1585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5BD3C4-39AB-439C-BBF5-C11C94F047BF}" v="19" dt="2018-10-01T21:13:52.4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77" autoAdjust="0"/>
    <p:restoredTop sz="86410" autoAdjust="0"/>
  </p:normalViewPr>
  <p:slideViewPr>
    <p:cSldViewPr snapToGrid="0">
      <p:cViewPr varScale="1">
        <p:scale>
          <a:sx n="89" d="100"/>
          <a:sy n="89" d="100"/>
        </p:scale>
        <p:origin x="176" y="1408"/>
      </p:cViewPr>
      <p:guideLst/>
    </p:cSldViewPr>
  </p:slideViewPr>
  <p:outlineViewPr>
    <p:cViewPr>
      <p:scale>
        <a:sx n="33" d="100"/>
        <a:sy n="33" d="100"/>
      </p:scale>
      <p:origin x="0" y="-20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8088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10/1/18 9:11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10/1/18 9:11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15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78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10/1/18 9:11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44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9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07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32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commandExtension</a:t>
            </a:r>
            <a:r>
              <a:rPr lang="en-US" dirty="0"/>
              <a:t> is part</a:t>
            </a:r>
            <a:r>
              <a:rPr lang="en-US" baseline="0" dirty="0"/>
              <a:t> of the </a:t>
            </a:r>
            <a:r>
              <a:rPr lang="en-US" baseline="0" dirty="0" err="1"/>
              <a:t>manifest.json</a:t>
            </a:r>
            <a:r>
              <a:rPr lang="en-US" baseline="0" dirty="0"/>
              <a:t> file</a:t>
            </a:r>
          </a:p>
          <a:p>
            <a:r>
              <a:rPr lang="en-US" baseline="0" dirty="0"/>
              <a:t>Scope determines if 1:1 (personal) or channel (team)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94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779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08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10/1/18 9:11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69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9524982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61331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C9A175-CDC3-4DFC-92BC-9C337F612F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365" y="2853531"/>
            <a:ext cx="5318898" cy="927562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kumimoji="0" lang="en-US" sz="2000" b="0" i="0" u="none" strike="noStrike" kern="1200" cap="none" spc="-50" normalizeH="0" baseline="0" dirty="0" smtClean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Section contents</a:t>
            </a:r>
          </a:p>
          <a:p>
            <a:pPr lvl="0"/>
            <a:r>
              <a:rPr lang="en-US" dirty="0"/>
              <a:t>Single-level only</a:t>
            </a:r>
          </a:p>
        </p:txBody>
      </p:sp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5317353" cy="1155746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D70EA89-09F5-4491-8E79-28175E73B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8238" y="0"/>
            <a:ext cx="6218237" cy="69945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2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1146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6941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3268201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18163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3669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5386139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080808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5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378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9066973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01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525046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28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0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215846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1242191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127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294887665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399447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584617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580" r:id="rId2"/>
    <p:sldLayoutId id="2147484581" r:id="rId3"/>
    <p:sldLayoutId id="2147484582" r:id="rId4"/>
    <p:sldLayoutId id="2147484583" r:id="rId5"/>
    <p:sldLayoutId id="2147484584" r:id="rId6"/>
    <p:sldLayoutId id="2147484585" r:id="rId7"/>
    <p:sldLayoutId id="2147484586" r:id="rId8"/>
    <p:sldLayoutId id="2147484587" r:id="rId9"/>
    <p:sldLayoutId id="2147484588" r:id="rId10"/>
    <p:sldLayoutId id="2147484589" r:id="rId11"/>
    <p:sldLayoutId id="2147484590" r:id="rId12"/>
    <p:sldLayoutId id="2147484591" r:id="rId13"/>
    <p:sldLayoutId id="2147484592" r:id="rId14"/>
    <p:sldLayoutId id="2147484595" r:id="rId15"/>
    <p:sldLayoutId id="2147484596" r:id="rId16"/>
    <p:sldLayoutId id="2147484597" r:id="rId17"/>
    <p:sldLayoutId id="2147484598" r:id="rId18"/>
    <p:sldLayoutId id="2147484599" r:id="rId19"/>
    <p:sldLayoutId id="2147484600" r:id="rId20"/>
    <p:sldLayoutId id="2147484601" r:id="rId21"/>
    <p:sldLayoutId id="2147484602" r:id="rId22"/>
    <p:sldLayoutId id="2147484603" r:id="rId23"/>
    <p:sldLayoutId id="2147484604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5999458" cy="1828800"/>
          </a:xfrm>
        </p:spPr>
        <p:txBody>
          <a:bodyPr/>
          <a:lstStyle/>
          <a:p>
            <a:r>
              <a:rPr lang="en-US" dirty="0"/>
              <a:t>Microsoft Teams Developer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Messaging Extensions</a:t>
            </a:r>
          </a:p>
        </p:txBody>
      </p:sp>
    </p:spTree>
    <p:extLst>
      <p:ext uri="{BB962C8B-B14F-4D97-AF65-F5344CB8AC3E}">
        <p14:creationId xmlns:p14="http://schemas.microsoft.com/office/powerpoint/2010/main" val="37425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244DBC80-19AA-4F1B-BCF0-8EB36D170D28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5204" r="24808"/>
          <a:stretch/>
        </p:blipFill>
        <p:spPr>
          <a:xfrm flipH="1">
            <a:off x="6191123" y="-1"/>
            <a:ext cx="6245352" cy="699452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793703-3BFD-4F06-A549-81404291F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Events and Queries</a:t>
            </a:r>
          </a:p>
          <a:p>
            <a:r>
              <a:rPr lang="en-US" dirty="0"/>
              <a:t>Responding to User Requests</a:t>
            </a:r>
          </a:p>
          <a:p>
            <a:r>
              <a:rPr lang="en-US" dirty="0"/>
              <a:t>Message Extensions in App Manifest</a:t>
            </a:r>
          </a:p>
          <a:p>
            <a:r>
              <a:rPr lang="en-US" dirty="0"/>
              <a:t>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5D1132-1689-4CFF-BBC5-0CD84877C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Extensions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CB3FE55-A00B-43EB-8034-5A2E033C1A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556763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and Queries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2005456"/>
            <a:ext cx="4672346" cy="3702488"/>
          </a:xfrm>
        </p:spPr>
        <p:txBody>
          <a:bodyPr/>
          <a:lstStyle/>
          <a:p>
            <a:r>
              <a:rPr lang="en-US" sz="2000" b="0" dirty="0">
                <a:solidFill>
                  <a:schemeClr val="accent1"/>
                </a:solidFill>
                <a:latin typeface="+mj-lt"/>
              </a:rPr>
              <a:t>Activity payload</a:t>
            </a:r>
          </a:p>
          <a:p>
            <a:pPr>
              <a:spcBef>
                <a:spcPts val="1200"/>
              </a:spcBef>
            </a:pPr>
            <a:r>
              <a:rPr lang="en-US" sz="1800" b="0" dirty="0">
                <a:latin typeface="+mj-lt"/>
              </a:rPr>
              <a:t>Type is </a:t>
            </a:r>
            <a:r>
              <a:rPr lang="en-US" sz="1800" dirty="0">
                <a:latin typeface="Consolas" panose="020B0609020204030204" pitchFamily="49" charset="0"/>
              </a:rPr>
              <a:t>invoke</a:t>
            </a:r>
          </a:p>
          <a:p>
            <a:pPr>
              <a:spcBef>
                <a:spcPts val="1200"/>
              </a:spcBef>
            </a:pPr>
            <a:r>
              <a:rPr lang="en-US" sz="1800" b="0" dirty="0">
                <a:latin typeface="+mj-lt"/>
              </a:rPr>
              <a:t>Name identifies type of event </a:t>
            </a:r>
          </a:p>
          <a:p>
            <a:pPr lvl="1">
              <a:spcBef>
                <a:spcPts val="400"/>
              </a:spcBef>
            </a:pPr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composeExtension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/query</a:t>
            </a:r>
          </a:p>
          <a:p>
            <a:pPr lvl="1">
              <a:spcBef>
                <a:spcPts val="400"/>
              </a:spcBef>
            </a:pP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composeExtension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querySettingUrl</a:t>
            </a:r>
            <a:endParaRPr lang="en-US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1">
              <a:spcBef>
                <a:spcPts val="400"/>
              </a:spcBef>
            </a:pPr>
            <a:r>
              <a:rPr lang="en-US" sz="18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composeExtension</a:t>
            </a:r>
            <a:r>
              <a:rPr lang="en-US" sz="1800" b="0" dirty="0">
                <a:solidFill>
                  <a:schemeClr val="tx1"/>
                </a:solidFill>
                <a:latin typeface="Consolas" panose="020B0609020204030204" pitchFamily="49" charset="0"/>
              </a:rPr>
              <a:t>/setting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latin typeface="+mj-lt"/>
              </a:rPr>
              <a:t>Sent to registered bot endpoint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latin typeface="+mj-lt"/>
              </a:rPr>
              <a:t>Teams Connector NuGet package provides detection methods and data models</a:t>
            </a:r>
          </a:p>
          <a:p>
            <a:endParaRPr lang="en-US" sz="1800" dirty="0"/>
          </a:p>
        </p:txBody>
      </p:sp>
      <p:pic>
        <p:nvPicPr>
          <p:cNvPr id="4100" name="Picture 4" descr="C:\Users\Paul\AppData\Local\Temp\SNAGHTML1bb15bda.PNG">
            <a:extLst>
              <a:ext uri="{FF2B5EF4-FFF2-40B4-BE49-F238E27FC236}">
                <a16:creationId xmlns:a16="http://schemas.microsoft.com/office/drawing/2014/main" id="{C81F0CE8-F8D1-41B6-B761-213D0736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439" y="2256237"/>
            <a:ext cx="5131886" cy="410550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02973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and Queries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2005456"/>
            <a:ext cx="5653087" cy="3945632"/>
          </a:xfrm>
        </p:spPr>
        <p:txBody>
          <a:bodyPr/>
          <a:lstStyle/>
          <a:p>
            <a:r>
              <a:rPr lang="en-US" sz="2000" b="0" dirty="0">
                <a:solidFill>
                  <a:schemeClr val="accent1"/>
                </a:solidFill>
                <a:latin typeface="+mj-lt"/>
              </a:rPr>
              <a:t>Query events</a:t>
            </a:r>
          </a:p>
          <a:p>
            <a:pPr>
              <a:spcBef>
                <a:spcPts val="1200"/>
              </a:spcBef>
            </a:pPr>
            <a:r>
              <a:rPr lang="en-US" sz="1800" b="0" dirty="0">
                <a:latin typeface="+mj-lt"/>
              </a:rPr>
              <a:t>Query data sent to bot</a:t>
            </a:r>
          </a:p>
          <a:p>
            <a:pPr>
              <a:spcBef>
                <a:spcPts val="1200"/>
              </a:spcBef>
            </a:pPr>
            <a:r>
              <a:rPr lang="en-US" sz="1800" dirty="0" err="1">
                <a:latin typeface="Consolas" panose="020B0609020204030204" pitchFamily="49" charset="0"/>
              </a:rPr>
              <a:t>Activity.GetComposeExtensionQueryData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  <a:p>
            <a:pPr marL="5143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+mj-lt"/>
              </a:rPr>
              <a:t>Verify </a:t>
            </a:r>
            <a:r>
              <a:rPr lang="en-US" sz="1800" b="0" dirty="0" err="1">
                <a:solidFill>
                  <a:schemeClr val="tx1"/>
                </a:solidFill>
                <a:latin typeface="+mj-lt"/>
              </a:rPr>
              <a:t>commandId</a:t>
            </a:r>
            <a:r>
              <a:rPr lang="en-US" sz="1800" b="0" dirty="0">
                <a:solidFill>
                  <a:schemeClr val="tx1"/>
                </a:solidFill>
                <a:latin typeface="+mj-lt"/>
              </a:rPr>
              <a:t> and parameters</a:t>
            </a:r>
          </a:p>
          <a:p>
            <a:pPr marL="5143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+mj-lt"/>
              </a:rPr>
              <a:t>Use parameter value to query your service</a:t>
            </a:r>
          </a:p>
          <a:p>
            <a:pPr>
              <a:spcBef>
                <a:spcPts val="1200"/>
              </a:spcBef>
            </a:pPr>
            <a:r>
              <a:rPr lang="en-US" sz="1800" b="0" dirty="0">
                <a:latin typeface="+mj-lt"/>
              </a:rPr>
              <a:t>Respond with attachment layout of “List”</a:t>
            </a:r>
          </a:p>
          <a:p>
            <a:pPr marL="5143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Adaptive Card</a:t>
            </a:r>
          </a:p>
          <a:p>
            <a:pPr marL="5143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Hero Card</a:t>
            </a:r>
          </a:p>
          <a:p>
            <a:pPr marL="5143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Thumbnail Card</a:t>
            </a:r>
          </a:p>
          <a:p>
            <a:pPr marL="5143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O365Connector Card</a:t>
            </a:r>
            <a:endParaRPr lang="en-US" dirty="0">
              <a:latin typeface="+mj-lt"/>
            </a:endParaRPr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70B34-D7F0-4269-844B-F323F116D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290" y="1731532"/>
            <a:ext cx="2723809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228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and Queries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2005456"/>
            <a:ext cx="4539999" cy="4527330"/>
          </a:xfrm>
        </p:spPr>
        <p:txBody>
          <a:bodyPr/>
          <a:lstStyle/>
          <a:p>
            <a:r>
              <a:rPr lang="en-US" sz="2000" b="0" dirty="0">
                <a:solidFill>
                  <a:schemeClr val="accent1"/>
                </a:solidFill>
                <a:latin typeface="+mj-lt"/>
              </a:rPr>
              <a:t>Settings events</a:t>
            </a:r>
          </a:p>
          <a:p>
            <a:pPr>
              <a:spcBef>
                <a:spcPts val="1200"/>
              </a:spcBef>
            </a:pPr>
            <a:r>
              <a:rPr lang="en-US" sz="1800" b="0" dirty="0">
                <a:latin typeface="+mj-lt"/>
              </a:rPr>
              <a:t>If </a:t>
            </a:r>
            <a:r>
              <a:rPr lang="en-US" sz="1800" b="0" dirty="0" err="1">
                <a:latin typeface="Consolas" panose="020B0609020204030204" pitchFamily="49" charset="0"/>
              </a:rPr>
              <a:t>canUpdateConfiguration</a:t>
            </a:r>
            <a:r>
              <a:rPr lang="en-US" sz="1800" b="0" dirty="0">
                <a:latin typeface="+mj-lt"/>
              </a:rPr>
              <a:t> is true, Teams will send Settings events in response to user action</a:t>
            </a:r>
          </a:p>
          <a:p>
            <a:pPr>
              <a:spcBef>
                <a:spcPts val="1200"/>
              </a:spcBef>
            </a:pPr>
            <a:r>
              <a:rPr lang="en-US" sz="1800" dirty="0" err="1">
                <a:latin typeface="Consolas" panose="020B0609020204030204" pitchFamily="49" charset="0"/>
              </a:rPr>
              <a:t>onQuerySettingsUrl</a:t>
            </a:r>
            <a:endParaRPr lang="en-US" sz="1600" dirty="0">
              <a:latin typeface="Consolas" panose="020B0609020204030204" pitchFamily="49" charset="0"/>
            </a:endParaRPr>
          </a:p>
          <a:p>
            <a:pPr marL="5143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+mj-lt"/>
              </a:rPr>
              <a:t>Sent when “Settings” clicked</a:t>
            </a:r>
          </a:p>
          <a:p>
            <a:pPr marL="5143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+mj-lt"/>
              </a:rPr>
              <a:t>Return </a:t>
            </a:r>
            <a:r>
              <a:rPr lang="en-US" sz="1800" b="0" dirty="0" err="1">
                <a:solidFill>
                  <a:schemeClr val="tx1"/>
                </a:solidFill>
                <a:latin typeface="+mj-lt"/>
              </a:rPr>
              <a:t>Url</a:t>
            </a:r>
            <a:r>
              <a:rPr lang="en-US" sz="1800" b="0" dirty="0">
                <a:solidFill>
                  <a:schemeClr val="tx1"/>
                </a:solidFill>
                <a:latin typeface="+mj-lt"/>
              </a:rPr>
              <a:t> of settings page</a:t>
            </a:r>
          </a:p>
          <a:p>
            <a:pPr marL="5143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Teams will render page</a:t>
            </a:r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pPr>
              <a:spcBef>
                <a:spcPts val="1200"/>
              </a:spcBef>
            </a:pPr>
            <a:r>
              <a:rPr lang="en-US" sz="1800" dirty="0" err="1">
                <a:latin typeface="Consolas" panose="020B0609020204030204" pitchFamily="49" charset="0"/>
              </a:rPr>
              <a:t>onSettingsUpdate</a:t>
            </a:r>
            <a:endParaRPr lang="en-US" sz="1600" dirty="0">
              <a:latin typeface="Consolas" panose="020B0609020204030204" pitchFamily="49" charset="0"/>
            </a:endParaRPr>
          </a:p>
          <a:p>
            <a:pPr marL="5143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Sent when settings page is closed</a:t>
            </a:r>
          </a:p>
          <a:p>
            <a:pPr marL="5143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Storage of settings is developer responsibility</a:t>
            </a:r>
          </a:p>
          <a:p>
            <a:endParaRPr lang="en-US" sz="1800" dirty="0"/>
          </a:p>
        </p:txBody>
      </p:sp>
      <p:pic>
        <p:nvPicPr>
          <p:cNvPr id="4098" name="Picture 2" descr="Screenshots of locations of Settings menu item">
            <a:extLst>
              <a:ext uri="{FF2B5EF4-FFF2-40B4-BE49-F238E27FC236}">
                <a16:creationId xmlns:a16="http://schemas.microsoft.com/office/drawing/2014/main" id="{DDE6CD46-DC30-4FC3-8DED-E4C90CBFA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26"/>
          <a:stretch/>
        </p:blipFill>
        <p:spPr bwMode="auto">
          <a:xfrm>
            <a:off x="5744079" y="2046083"/>
            <a:ext cx="6097835" cy="2026554"/>
          </a:xfrm>
          <a:prstGeom prst="rect">
            <a:avLst/>
          </a:prstGeom>
          <a:noFill/>
          <a:ln>
            <a:solidFill>
              <a:schemeClr val="bg1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79236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1B59E-400B-47B5-AA08-D7B0AE8F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Responding to User Requests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45F8B-6A66-4798-ACA1-9A7AE4894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769989"/>
          </a:xfrm>
        </p:spPr>
        <p:txBody>
          <a:bodyPr/>
          <a:lstStyle/>
          <a:p>
            <a:r>
              <a:rPr lang="en-US" dirty="0">
                <a:latin typeface="+mj-lt"/>
              </a:rPr>
              <a:t>Service must respond within 5 seconds.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Response </a:t>
            </a:r>
            <a:r>
              <a:rPr lang="en-US" b="1" dirty="0">
                <a:latin typeface="+mj-lt"/>
              </a:rPr>
              <a:t>is not </a:t>
            </a:r>
            <a:r>
              <a:rPr lang="en-US" dirty="0">
                <a:latin typeface="+mj-lt"/>
              </a:rPr>
              <a:t>an activity sent via the Bot Framework.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Response is an HTTP Response: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HTTP Status of 200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Content type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application/json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Response body must contain a valid </a:t>
            </a:r>
            <a:r>
              <a:rPr lang="en-US" dirty="0" err="1">
                <a:latin typeface="Consolas" panose="020B0609020204030204" pitchFamily="49" charset="0"/>
              </a:rPr>
              <a:t>composeExtension</a:t>
            </a:r>
            <a:r>
              <a:rPr lang="en-US" dirty="0"/>
              <a:t> </a:t>
            </a:r>
            <a:r>
              <a:rPr lang="en-US" sz="1800" dirty="0">
                <a:latin typeface="+mj-lt"/>
              </a:rPr>
              <a:t>object</a:t>
            </a:r>
            <a:r>
              <a:rPr lang="en-US" dirty="0"/>
              <a:t>.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40728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E0BF3-71DE-4244-A3DB-3EF977459C36}"/>
              </a:ext>
            </a:extLst>
          </p:cNvPr>
          <p:cNvGrpSpPr/>
          <p:nvPr/>
        </p:nvGrpSpPr>
        <p:grpSpPr>
          <a:xfrm>
            <a:off x="5969826" y="673767"/>
            <a:ext cx="7952198" cy="6477167"/>
            <a:chOff x="4911047" y="1376737"/>
            <a:chExt cx="7952198" cy="534256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EF1444-3AEB-4BFB-B310-14A60D03E04E}"/>
                </a:ext>
              </a:extLst>
            </p:cNvPr>
            <p:cNvSpPr/>
            <p:nvPr/>
          </p:nvSpPr>
          <p:spPr bwMode="auto">
            <a:xfrm>
              <a:off x="4911047" y="1376737"/>
              <a:ext cx="7952198" cy="5342562"/>
            </a:xfrm>
            <a:prstGeom prst="roundRect">
              <a:avLst>
                <a:gd name="adj" fmla="val 3205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004802-2E35-467D-976C-EE80E412F66B}"/>
                </a:ext>
              </a:extLst>
            </p:cNvPr>
            <p:cNvSpPr/>
            <p:nvPr/>
          </p:nvSpPr>
          <p:spPr bwMode="auto">
            <a:xfrm>
              <a:off x="5270643" y="1705510"/>
              <a:ext cx="7325474" cy="465419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5249591" cy="411162"/>
          </a:xfrm>
        </p:spPr>
        <p:txBody>
          <a:bodyPr/>
          <a:lstStyle/>
          <a:p>
            <a:r>
              <a:rPr lang="en-US" dirty="0"/>
              <a:t>Message Extensions in App Manifest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885405"/>
          </a:xfrm>
        </p:spPr>
        <p:txBody>
          <a:bodyPr/>
          <a:lstStyle/>
          <a:p>
            <a:r>
              <a:rPr lang="en-US" sz="2000" dirty="0" err="1">
                <a:latin typeface="+mj-lt"/>
              </a:rPr>
              <a:t>composeExtension</a:t>
            </a:r>
            <a:r>
              <a:rPr lang="en-US" sz="2000" dirty="0">
                <a:latin typeface="+mj-lt"/>
              </a:rPr>
              <a:t> node</a:t>
            </a:r>
          </a:p>
          <a:p>
            <a:r>
              <a:rPr lang="en-US" sz="1600" b="0" dirty="0">
                <a:solidFill>
                  <a:schemeClr val="tx1"/>
                </a:solidFill>
              </a:rPr>
              <a:t>Associated with a registered application</a:t>
            </a:r>
          </a:p>
          <a:p>
            <a:r>
              <a:rPr lang="en-US" sz="1600" b="0" dirty="0">
                <a:solidFill>
                  <a:schemeClr val="tx1"/>
                </a:solidFill>
              </a:rPr>
              <a:t>Personal and Team scopes</a:t>
            </a:r>
          </a:p>
          <a:p>
            <a:r>
              <a:rPr lang="en-US" sz="1600" b="0" dirty="0">
                <a:solidFill>
                  <a:schemeClr val="tx1"/>
                </a:solidFill>
              </a:rPr>
              <a:t>Define command UI and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1"/>
              </a:solidFill>
            </a:endParaRPr>
          </a:p>
          <a:p>
            <a:r>
              <a:rPr lang="en-US" sz="2000" dirty="0">
                <a:latin typeface="+mj-lt"/>
              </a:rPr>
              <a:t>Multiple extensions</a:t>
            </a:r>
          </a:p>
          <a:p>
            <a:r>
              <a:rPr lang="en-US" sz="1600" b="0" dirty="0">
                <a:solidFill>
                  <a:schemeClr val="tx1"/>
                </a:solidFill>
              </a:rPr>
              <a:t>Your extension shown along</a:t>
            </a:r>
            <a:br>
              <a:rPr lang="en-US" sz="1600" b="0" dirty="0">
                <a:solidFill>
                  <a:schemeClr val="tx1"/>
                </a:solidFill>
              </a:rPr>
            </a:br>
            <a:r>
              <a:rPr lang="en-US" sz="1600" b="0" dirty="0">
                <a:solidFill>
                  <a:schemeClr val="tx1"/>
                </a:solidFill>
              </a:rPr>
              <a:t>with all others added to Teams</a:t>
            </a: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8738" y="1176126"/>
            <a:ext cx="5653087" cy="5527282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"composeExtensions":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"botId": "[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MicrosoftAppId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"scopes":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"team"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],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"canUpdateConfiguration": true,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"commands":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"id":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searchCmd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"description": "Search Bot Channels",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"title": "Bot Channels",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"initialRun": false,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"parameters":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  "name":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searchText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  "description": "Enter your search text",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  "title": "Search Text“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]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]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dirty="0"/>
          </a:p>
        </p:txBody>
      </p:sp>
      <p:pic>
        <p:nvPicPr>
          <p:cNvPr id="3074" name="Picture 2" descr="Screenshot of list of compose extensions in Teams">
            <a:extLst>
              <a:ext uri="{FF2B5EF4-FFF2-40B4-BE49-F238E27FC236}">
                <a16:creationId xmlns:a16="http://schemas.microsoft.com/office/drawing/2014/main" id="{F6CF121D-A79D-4B0F-B9DC-A18538FC8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708" y="3083723"/>
            <a:ext cx="2266030" cy="3131824"/>
          </a:xfrm>
          <a:prstGeom prst="rect">
            <a:avLst/>
          </a:prstGeom>
          <a:noFill/>
          <a:ln>
            <a:solidFill>
              <a:schemeClr val="bg1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3475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Messaging Extension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0224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B4F71F-722E-0D4C-A626-84AEA9D8F4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12137"/>
          </a:xfrm>
        </p:spPr>
        <p:txBody>
          <a:bodyPr/>
          <a:lstStyle/>
          <a:p>
            <a:r>
              <a:rPr lang="en-US" sz="2800" dirty="0">
                <a:latin typeface="+mj-lt"/>
              </a:rPr>
              <a:t>Summary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80B774-B6D1-054D-98F4-8D2E12850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11533187" cy="1523815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Events and Queries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Responding to User Requests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Message Extensions in App Manifest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412049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61B4CFCB5D8D4A8E65D32A29D8DB3E" ma:contentTypeVersion="10" ma:contentTypeDescription="Create a new document." ma:contentTypeScope="" ma:versionID="ecbfddf28ebef71eabf927349142897c">
  <xsd:schema xmlns:xsd="http://www.w3.org/2001/XMLSchema" xmlns:xs="http://www.w3.org/2001/XMLSchema" xmlns:p="http://schemas.microsoft.com/office/2006/metadata/properties" xmlns:ns1="http://schemas.microsoft.com/sharepoint/v3" xmlns:ns2="c7dd7a47-5eb0-4219-9c75-8258c822be9e" xmlns:ns3="d45b19ae-4089-45ae-9b64-56170bda5b57" targetNamespace="http://schemas.microsoft.com/office/2006/metadata/properties" ma:root="true" ma:fieldsID="ed17469331ad65cfd8ce5a3277d70f34" ns1:_="" ns2:_="" ns3:_="">
    <xsd:import namespace="http://schemas.microsoft.com/sharepoint/v3"/>
    <xsd:import namespace="c7dd7a47-5eb0-4219-9c75-8258c822be9e"/>
    <xsd:import namespace="d45b19ae-4089-45ae-9b64-56170bda5b57"/>
    <xsd:element name="properties">
      <xsd:complexType>
        <xsd:sequence>
          <xsd:element name="documentManagement">
            <xsd:complexType>
              <xsd:all>
                <xsd:element ref="ns1:Company" minOccurs="0"/>
                <xsd:element ref="ns2:Project" minOccurs="0"/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Company" ma:index="8" nillable="true" ma:displayName="Company" ma:internalName="Compan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d7a47-5eb0-4219-9c75-8258c822be9e" elementFormDefault="qualified">
    <xsd:import namespace="http://schemas.microsoft.com/office/2006/documentManagement/types"/>
    <xsd:import namespace="http://schemas.microsoft.com/office/infopath/2007/PartnerControls"/>
    <xsd:element name="Project" ma:index="9" nillable="true" ma:displayName="Project" ma:internalName="Project">
      <xsd:simpleType>
        <xsd:restriction base="dms:Text">
          <xsd:maxLength value="255"/>
        </xsd:restriction>
      </xsd:simpleType>
    </xsd:element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1" nillable="true" ma:displayName="Sharing Hint Hash" ma:internalName="SharingHintHash" ma:readOnly="true">
      <xsd:simpleType>
        <xsd:restriction base="dms:Text"/>
      </xsd:simple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b19ae-4089-45ae-9b64-56170bda5b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pany xmlns="http://schemas.microsoft.com/sharepoint/v3">Microsoft</Company>
    <Project xmlns="c7dd7a47-5eb0-4219-9c75-8258c822be9e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8D188F-F488-4ADF-812E-4D7B7FCCED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7dd7a47-5eb0-4219-9c75-8258c822be9e"/>
    <ds:schemaRef ds:uri="d45b19ae-4089-45ae-9b64-56170bda5b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c7dd7a47-5eb0-4219-9c75-8258c822be9e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d45b19ae-4089-45ae-9b64-56170bda5b5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Bots Messaging Extensions and Cards</Template>
  <TotalTime>4</TotalTime>
  <Words>516</Words>
  <Application>Microsoft Macintosh PowerPoint</Application>
  <PresentationFormat>Custom</PresentationFormat>
  <Paragraphs>91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Consolas</vt:lpstr>
      <vt:lpstr>Segoe UI</vt:lpstr>
      <vt:lpstr>Segoe UI Light</vt:lpstr>
      <vt:lpstr>Segoe UI Semibold</vt:lpstr>
      <vt:lpstr>Wingdings</vt:lpstr>
      <vt:lpstr>1_Office 365 PPT Template - 2017</vt:lpstr>
      <vt:lpstr>Microsoft Teams Developer</vt:lpstr>
      <vt:lpstr>Messaging Extensions</vt:lpstr>
      <vt:lpstr>Events and Queries</vt:lpstr>
      <vt:lpstr>Events and Queries</vt:lpstr>
      <vt:lpstr>Events and Queries</vt:lpstr>
      <vt:lpstr>Responding to User Requests</vt:lpstr>
      <vt:lpstr>Message Extensions in App Manifest</vt:lpstr>
      <vt:lpstr>Demo Messaging Extension</vt:lpstr>
      <vt:lpstr>PowerPoint Presentation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Developer</dc:title>
  <dc:subject>&lt;Speech title here&gt;</dc:subject>
  <dc:creator>Paul Schaeflein</dc:creator>
  <cp:keywords/>
  <dc:description>Template: Angela Powell; ZUM Communications
Formatting: 
Audience Type:</dc:description>
  <cp:lastModifiedBy>Andrew Connell</cp:lastModifiedBy>
  <cp:revision>2</cp:revision>
  <dcterms:created xsi:type="dcterms:W3CDTF">2018-10-01T21:10:29Z</dcterms:created>
  <dcterms:modified xsi:type="dcterms:W3CDTF">2018-10-02T01:12:44Z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0x0101006D61B4CFCB5D8D4A8E65D32A29D8DB3E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2017-10-06T07:27:59.6860687-07:00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